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75" r:id="rId18"/>
    <p:sldId id="276" r:id="rId19"/>
    <p:sldId id="274" r:id="rId20"/>
    <p:sldId id="277" r:id="rId21"/>
    <p:sldId id="278" r:id="rId22"/>
    <p:sldId id="279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29"/>
    <p:restoredTop sz="96405"/>
  </p:normalViewPr>
  <p:slideViewPr>
    <p:cSldViewPr snapToGrid="0">
      <p:cViewPr varScale="1">
        <p:scale>
          <a:sx n="160" d="100"/>
          <a:sy n="160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8FFC23-D449-A845-A2B8-742BD2E19882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ED73ADE-563A-9542-84D7-C5F5FD2544E5}">
      <dgm:prSet phldrT="[Text]"/>
      <dgm:spPr/>
      <dgm:t>
        <a:bodyPr/>
        <a:lstStyle/>
        <a:p>
          <a:pPr rtl="0"/>
          <a:r>
            <a:rPr lang="en-GB" dirty="0"/>
            <a:t>Data loss</a:t>
          </a:r>
        </a:p>
      </dgm:t>
    </dgm:pt>
    <dgm:pt modelId="{F427781D-D764-D24D-9DB4-7D0E9353AB35}" type="parTrans" cxnId="{01ACF466-F347-A043-9681-F86CDE71A761}">
      <dgm:prSet/>
      <dgm:spPr/>
      <dgm:t>
        <a:bodyPr/>
        <a:lstStyle/>
        <a:p>
          <a:endParaRPr lang="en-GB"/>
        </a:p>
      </dgm:t>
    </dgm:pt>
    <dgm:pt modelId="{F6E7F66A-A507-CC42-B8C9-38209682D79E}" type="sibTrans" cxnId="{01ACF466-F347-A043-9681-F86CDE71A761}">
      <dgm:prSet/>
      <dgm:spPr/>
      <dgm:t>
        <a:bodyPr/>
        <a:lstStyle/>
        <a:p>
          <a:endParaRPr lang="en-GB"/>
        </a:p>
      </dgm:t>
    </dgm:pt>
    <dgm:pt modelId="{B995EB37-AD4C-B840-9F7F-0F82D3BA956C}">
      <dgm:prSet phldrT="[Text]"/>
      <dgm:spPr/>
      <dgm:t>
        <a:bodyPr/>
        <a:lstStyle/>
        <a:p>
          <a:pPr rtl="0"/>
          <a:r>
            <a:rPr lang="en-GB" dirty="0"/>
            <a:t>Backup idle data</a:t>
          </a:r>
        </a:p>
      </dgm:t>
    </dgm:pt>
    <dgm:pt modelId="{02BD6663-B938-0E4A-ACD2-68B813DE302F}" type="parTrans" cxnId="{4B705B33-D099-0046-9CD7-20FE1BD96AAF}">
      <dgm:prSet/>
      <dgm:spPr/>
      <dgm:t>
        <a:bodyPr/>
        <a:lstStyle/>
        <a:p>
          <a:endParaRPr lang="en-GB"/>
        </a:p>
      </dgm:t>
    </dgm:pt>
    <dgm:pt modelId="{9E26E23F-6B48-874A-BD99-5D4ABBFC1500}" type="sibTrans" cxnId="{4B705B33-D099-0046-9CD7-20FE1BD96AAF}">
      <dgm:prSet/>
      <dgm:spPr/>
      <dgm:t>
        <a:bodyPr/>
        <a:lstStyle/>
        <a:p>
          <a:endParaRPr lang="en-GB"/>
        </a:p>
      </dgm:t>
    </dgm:pt>
    <dgm:pt modelId="{AB5AC6E2-205B-E54F-9FD6-07134DFE7A82}">
      <dgm:prSet phldrT="[Text]"/>
      <dgm:spPr/>
      <dgm:t>
        <a:bodyPr/>
        <a:lstStyle/>
        <a:p>
          <a:pPr rtl="0"/>
          <a:r>
            <a:rPr lang="en-GB" dirty="0"/>
            <a:t>Simulate services breaking (chaos monkey)</a:t>
          </a:r>
        </a:p>
      </dgm:t>
    </dgm:pt>
    <dgm:pt modelId="{0AD43CE3-3A00-9D4D-8746-5A268F647346}" type="parTrans" cxnId="{D9640E57-7DC1-BE45-BDA9-521372839039}">
      <dgm:prSet/>
      <dgm:spPr/>
      <dgm:t>
        <a:bodyPr/>
        <a:lstStyle/>
        <a:p>
          <a:endParaRPr lang="en-GB"/>
        </a:p>
      </dgm:t>
    </dgm:pt>
    <dgm:pt modelId="{5DAF36F9-523C-EA4A-8DAD-4EEE882572FA}" type="sibTrans" cxnId="{D9640E57-7DC1-BE45-BDA9-521372839039}">
      <dgm:prSet/>
      <dgm:spPr/>
      <dgm:t>
        <a:bodyPr/>
        <a:lstStyle/>
        <a:p>
          <a:endParaRPr lang="en-GB"/>
        </a:p>
      </dgm:t>
    </dgm:pt>
    <dgm:pt modelId="{83BFB8A5-7AF6-F64C-84A5-0B1688F104E4}">
      <dgm:prSet phldrT="[Text]"/>
      <dgm:spPr/>
      <dgm:t>
        <a:bodyPr/>
        <a:lstStyle/>
        <a:p>
          <a:pPr rtl="0"/>
          <a:r>
            <a:rPr lang="en-GB" dirty="0"/>
            <a:t>Versions</a:t>
          </a:r>
        </a:p>
      </dgm:t>
    </dgm:pt>
    <dgm:pt modelId="{5CF251C0-1913-6543-92EB-35022EA3168D}" type="parTrans" cxnId="{D0C30E78-0801-B543-B2B1-2AC94F071F4F}">
      <dgm:prSet/>
      <dgm:spPr/>
      <dgm:t>
        <a:bodyPr/>
        <a:lstStyle/>
        <a:p>
          <a:endParaRPr lang="en-GB"/>
        </a:p>
      </dgm:t>
    </dgm:pt>
    <dgm:pt modelId="{63EB3497-2FEB-4048-BDBE-A2F04CA34E65}" type="sibTrans" cxnId="{D0C30E78-0801-B543-B2B1-2AC94F071F4F}">
      <dgm:prSet/>
      <dgm:spPr/>
      <dgm:t>
        <a:bodyPr/>
        <a:lstStyle/>
        <a:p>
          <a:endParaRPr lang="en-GB"/>
        </a:p>
      </dgm:t>
    </dgm:pt>
    <dgm:pt modelId="{7ACDF664-295D-ED43-8097-627BF8221768}">
      <dgm:prSet phldrT="[Text]"/>
      <dgm:spPr/>
      <dgm:t>
        <a:bodyPr/>
        <a:lstStyle/>
        <a:p>
          <a:pPr rtl="0"/>
          <a:r>
            <a:rPr lang="en-GB" dirty="0"/>
            <a:t>Schema, models, components, tools, systems</a:t>
          </a:r>
        </a:p>
      </dgm:t>
    </dgm:pt>
    <dgm:pt modelId="{CC67F6D0-18F0-2A4E-925D-D3BD2296417E}" type="parTrans" cxnId="{00031FB0-9102-1A41-A179-FFF0D3011A05}">
      <dgm:prSet/>
      <dgm:spPr/>
      <dgm:t>
        <a:bodyPr/>
        <a:lstStyle/>
        <a:p>
          <a:endParaRPr lang="en-GB"/>
        </a:p>
      </dgm:t>
    </dgm:pt>
    <dgm:pt modelId="{7BE4B2A1-4F8C-5F4C-A617-60BBBDFFE72D}" type="sibTrans" cxnId="{00031FB0-9102-1A41-A179-FFF0D3011A05}">
      <dgm:prSet/>
      <dgm:spPr/>
      <dgm:t>
        <a:bodyPr/>
        <a:lstStyle/>
        <a:p>
          <a:endParaRPr lang="en-GB"/>
        </a:p>
      </dgm:t>
    </dgm:pt>
    <dgm:pt modelId="{3044C3D5-896A-5D48-86B9-BC1D609DD80C}">
      <dgm:prSet phldrT="[Text]"/>
      <dgm:spPr/>
      <dgm:t>
        <a:bodyPr/>
        <a:lstStyle/>
        <a:p>
          <a:pPr rtl="0"/>
          <a:r>
            <a:rPr lang="en-GB" dirty="0"/>
            <a:t>Congestion</a:t>
          </a:r>
        </a:p>
      </dgm:t>
    </dgm:pt>
    <dgm:pt modelId="{8684D32C-6D75-9B4E-A246-4EFDD247E4C5}" type="parTrans" cxnId="{CB70E1BF-1D83-354A-A258-5FE340652C96}">
      <dgm:prSet/>
      <dgm:spPr/>
      <dgm:t>
        <a:bodyPr/>
        <a:lstStyle/>
        <a:p>
          <a:endParaRPr lang="en-GB"/>
        </a:p>
      </dgm:t>
    </dgm:pt>
    <dgm:pt modelId="{AAF25DFA-4503-7F40-913C-9C408513B293}" type="sibTrans" cxnId="{CB70E1BF-1D83-354A-A258-5FE340652C96}">
      <dgm:prSet/>
      <dgm:spPr/>
      <dgm:t>
        <a:bodyPr/>
        <a:lstStyle/>
        <a:p>
          <a:endParaRPr lang="en-GB"/>
        </a:p>
      </dgm:t>
    </dgm:pt>
    <dgm:pt modelId="{129BB330-2982-1142-82B9-0F09D67F08CF}">
      <dgm:prSet phldrT="[Text]"/>
      <dgm:spPr/>
      <dgm:t>
        <a:bodyPr/>
        <a:lstStyle/>
        <a:p>
          <a:pPr rtl="0"/>
          <a:r>
            <a:rPr lang="en-GB" dirty="0"/>
            <a:t>Write representative stress tests</a:t>
          </a:r>
        </a:p>
      </dgm:t>
    </dgm:pt>
    <dgm:pt modelId="{1FA14580-B761-F04B-B9B2-24FC21705935}" type="parTrans" cxnId="{66306DB4-4E51-7443-B1A3-E2D58C6D6C0D}">
      <dgm:prSet/>
      <dgm:spPr/>
      <dgm:t>
        <a:bodyPr/>
        <a:lstStyle/>
        <a:p>
          <a:endParaRPr lang="en-GB"/>
        </a:p>
      </dgm:t>
    </dgm:pt>
    <dgm:pt modelId="{7D8C65E2-0CF2-1243-9440-FE0840F189A5}" type="sibTrans" cxnId="{66306DB4-4E51-7443-B1A3-E2D58C6D6C0D}">
      <dgm:prSet/>
      <dgm:spPr/>
      <dgm:t>
        <a:bodyPr/>
        <a:lstStyle/>
        <a:p>
          <a:endParaRPr lang="en-GB"/>
        </a:p>
      </dgm:t>
    </dgm:pt>
    <dgm:pt modelId="{FEDA1CDC-3128-A24F-B7A3-51A71030B5B9}">
      <dgm:prSet phldrT="[Text]"/>
      <dgm:spPr/>
      <dgm:t>
        <a:bodyPr/>
        <a:lstStyle/>
        <a:p>
          <a:pPr rtl="0"/>
          <a:r>
            <a:rPr lang="en-GB" dirty="0"/>
            <a:t>Identify slow processes</a:t>
          </a:r>
        </a:p>
      </dgm:t>
    </dgm:pt>
    <dgm:pt modelId="{E233C917-5A08-D448-9819-9A59E78D9924}" type="parTrans" cxnId="{A555FEE3-9F91-F24F-B332-8A1B62E3B5CF}">
      <dgm:prSet/>
      <dgm:spPr/>
      <dgm:t>
        <a:bodyPr/>
        <a:lstStyle/>
        <a:p>
          <a:endParaRPr lang="en-GB"/>
        </a:p>
      </dgm:t>
    </dgm:pt>
    <dgm:pt modelId="{AF8028B5-B8ED-914D-B33A-368F54B10FC0}" type="sibTrans" cxnId="{A555FEE3-9F91-F24F-B332-8A1B62E3B5CF}">
      <dgm:prSet/>
      <dgm:spPr/>
      <dgm:t>
        <a:bodyPr/>
        <a:lstStyle/>
        <a:p>
          <a:endParaRPr lang="en-GB"/>
        </a:p>
      </dgm:t>
    </dgm:pt>
    <dgm:pt modelId="{3957206E-92A4-9041-82E0-132591540931}">
      <dgm:prSet phldrT="[Text]"/>
      <dgm:spPr/>
      <dgm:t>
        <a:bodyPr/>
        <a:lstStyle/>
        <a:p>
          <a:pPr rtl="0"/>
          <a:r>
            <a:rPr lang="en-GB" dirty="0"/>
            <a:t>Allow long retention periods on message queues</a:t>
          </a:r>
        </a:p>
      </dgm:t>
    </dgm:pt>
    <dgm:pt modelId="{AFD5D27C-409C-F645-8075-C6AED9F39715}" type="parTrans" cxnId="{A6B8E075-11C3-3E44-9A3C-C757BCBAE535}">
      <dgm:prSet/>
      <dgm:spPr/>
      <dgm:t>
        <a:bodyPr/>
        <a:lstStyle/>
        <a:p>
          <a:endParaRPr lang="en-GB"/>
        </a:p>
      </dgm:t>
    </dgm:pt>
    <dgm:pt modelId="{9216DF9A-45BE-B74A-AD1F-F0DEE081033A}" type="sibTrans" cxnId="{A6B8E075-11C3-3E44-9A3C-C757BCBAE535}">
      <dgm:prSet/>
      <dgm:spPr/>
      <dgm:t>
        <a:bodyPr/>
        <a:lstStyle/>
        <a:p>
          <a:endParaRPr lang="en-GB"/>
        </a:p>
      </dgm:t>
    </dgm:pt>
    <dgm:pt modelId="{E9FD4A49-210A-C840-8963-2C5E433C93B1}">
      <dgm:prSet phldrT="[Text]"/>
      <dgm:spPr/>
      <dgm:t>
        <a:bodyPr/>
        <a:lstStyle/>
        <a:p>
          <a:pPr rtl="0"/>
          <a:r>
            <a:rPr lang="en-GB" dirty="0"/>
            <a:t>Isolate bad data</a:t>
          </a:r>
        </a:p>
      </dgm:t>
    </dgm:pt>
    <dgm:pt modelId="{915FBA31-6245-754C-B237-BE3AB710CE4E}" type="parTrans" cxnId="{1705E9D8-4B8C-254A-A9F7-ABE1157D9C86}">
      <dgm:prSet/>
      <dgm:spPr/>
      <dgm:t>
        <a:bodyPr/>
        <a:lstStyle/>
        <a:p>
          <a:endParaRPr lang="en-GB"/>
        </a:p>
      </dgm:t>
    </dgm:pt>
    <dgm:pt modelId="{FBD62292-AC53-3849-83CC-50AFE6D4357E}" type="sibTrans" cxnId="{1705E9D8-4B8C-254A-A9F7-ABE1157D9C86}">
      <dgm:prSet/>
      <dgm:spPr/>
      <dgm:t>
        <a:bodyPr/>
        <a:lstStyle/>
        <a:p>
          <a:endParaRPr lang="en-GB"/>
        </a:p>
      </dgm:t>
    </dgm:pt>
    <dgm:pt modelId="{1645BF0E-754C-2A4A-A539-25D0E6EDB522}">
      <dgm:prSet phldrT="[Text]"/>
      <dgm:spPr/>
      <dgm:t>
        <a:bodyPr/>
        <a:lstStyle/>
        <a:p>
          <a:pPr rtl="0"/>
          <a:r>
            <a:rPr lang="en-GB" dirty="0"/>
            <a:t>Ideally align versions across your system</a:t>
          </a:r>
        </a:p>
      </dgm:t>
    </dgm:pt>
    <dgm:pt modelId="{F5D17FAF-4A8F-5245-8A31-CEB55E826ACA}" type="parTrans" cxnId="{14DCFC6A-8A76-8645-A99C-C03B406FEB63}">
      <dgm:prSet/>
      <dgm:spPr/>
      <dgm:t>
        <a:bodyPr/>
        <a:lstStyle/>
        <a:p>
          <a:endParaRPr lang="en-GB"/>
        </a:p>
      </dgm:t>
    </dgm:pt>
    <dgm:pt modelId="{B5B6DF7D-97BE-384F-A4F5-6D02E0E2E9CE}" type="sibTrans" cxnId="{14DCFC6A-8A76-8645-A99C-C03B406FEB63}">
      <dgm:prSet/>
      <dgm:spPr/>
      <dgm:t>
        <a:bodyPr/>
        <a:lstStyle/>
        <a:p>
          <a:endParaRPr lang="en-GB"/>
        </a:p>
      </dgm:t>
    </dgm:pt>
    <dgm:pt modelId="{13D9A7DA-7881-AF4B-B5DB-C2FC732DBA78}">
      <dgm:prSet phldrT="[Text]"/>
      <dgm:spPr/>
      <dgm:t>
        <a:bodyPr/>
        <a:lstStyle/>
        <a:p>
          <a:pPr rtl="0"/>
          <a:r>
            <a:rPr lang="en-GB" dirty="0"/>
            <a:t>Should be covered by tests</a:t>
          </a:r>
        </a:p>
      </dgm:t>
    </dgm:pt>
    <dgm:pt modelId="{3CCD5368-759B-284D-B20D-10F3F62474A4}" type="parTrans" cxnId="{8D5F20F6-39C5-7243-8A41-A29274AC3DC6}">
      <dgm:prSet/>
      <dgm:spPr/>
      <dgm:t>
        <a:bodyPr/>
        <a:lstStyle/>
        <a:p>
          <a:endParaRPr lang="en-GB"/>
        </a:p>
      </dgm:t>
    </dgm:pt>
    <dgm:pt modelId="{63CB5F2B-6A08-D64E-8E76-AA251D065806}" type="sibTrans" cxnId="{8D5F20F6-39C5-7243-8A41-A29274AC3DC6}">
      <dgm:prSet/>
      <dgm:spPr/>
      <dgm:t>
        <a:bodyPr/>
        <a:lstStyle/>
        <a:p>
          <a:endParaRPr lang="en-GB"/>
        </a:p>
      </dgm:t>
    </dgm:pt>
    <dgm:pt modelId="{388D989D-EE89-6D4B-93A2-0D9B4F3E42BA}">
      <dgm:prSet phldrT="[Text]"/>
      <dgm:spPr/>
      <dgm:t>
        <a:bodyPr/>
        <a:lstStyle/>
        <a:p>
          <a:pPr rtl="0"/>
          <a:r>
            <a:rPr lang="en-GB" dirty="0"/>
            <a:t>Break down to micro services</a:t>
          </a:r>
        </a:p>
      </dgm:t>
    </dgm:pt>
    <dgm:pt modelId="{CED8FE2D-00BE-4B48-9D1B-05A8F46CA18D}" type="parTrans" cxnId="{FF9A2108-DFF7-764B-9D54-E2B7278BCAF0}">
      <dgm:prSet/>
      <dgm:spPr/>
      <dgm:t>
        <a:bodyPr/>
        <a:lstStyle/>
        <a:p>
          <a:endParaRPr lang="en-GB"/>
        </a:p>
      </dgm:t>
    </dgm:pt>
    <dgm:pt modelId="{2DCDA623-3A0E-9148-BB7F-2EC87318254D}" type="sibTrans" cxnId="{FF9A2108-DFF7-764B-9D54-E2B7278BCAF0}">
      <dgm:prSet/>
      <dgm:spPr/>
      <dgm:t>
        <a:bodyPr/>
        <a:lstStyle/>
        <a:p>
          <a:endParaRPr lang="en-GB"/>
        </a:p>
      </dgm:t>
    </dgm:pt>
    <dgm:pt modelId="{CC7C3076-12F4-7B49-AA29-16FB818EB944}">
      <dgm:prSet phldrT="[Text]"/>
      <dgm:spPr/>
      <dgm:t>
        <a:bodyPr/>
        <a:lstStyle/>
        <a:p>
          <a:pPr rtl="0"/>
          <a:r>
            <a:rPr lang="en-GB" dirty="0"/>
            <a:t>Prefer async vs. sync</a:t>
          </a:r>
        </a:p>
      </dgm:t>
    </dgm:pt>
    <dgm:pt modelId="{84D12BF6-AA59-6041-8589-7D202399630F}" type="parTrans" cxnId="{1CBCA770-8E4F-A64A-A898-88D451397400}">
      <dgm:prSet/>
      <dgm:spPr/>
      <dgm:t>
        <a:bodyPr/>
        <a:lstStyle/>
        <a:p>
          <a:endParaRPr lang="en-GB"/>
        </a:p>
      </dgm:t>
    </dgm:pt>
    <dgm:pt modelId="{4081E7DF-CD20-3B42-9040-FFC74E923C5B}" type="sibTrans" cxnId="{1CBCA770-8E4F-A64A-A898-88D451397400}">
      <dgm:prSet/>
      <dgm:spPr/>
      <dgm:t>
        <a:bodyPr/>
        <a:lstStyle/>
        <a:p>
          <a:endParaRPr lang="en-GB"/>
        </a:p>
      </dgm:t>
    </dgm:pt>
    <dgm:pt modelId="{CB514D4A-3A33-D246-9404-E9BC1D86A5E1}">
      <dgm:prSet phldrT="[Text]"/>
      <dgm:spPr/>
      <dgm:t>
        <a:bodyPr/>
        <a:lstStyle/>
        <a:p>
          <a:pPr rtl="0"/>
          <a:r>
            <a:rPr lang="en-GB" dirty="0"/>
            <a:t>Use the Delta Lake framework</a:t>
          </a:r>
        </a:p>
      </dgm:t>
    </dgm:pt>
    <dgm:pt modelId="{E0759A03-5741-0545-B991-E722626CE664}" type="parTrans" cxnId="{2345641A-CBC9-C144-B8F6-1C9EFCC3D951}">
      <dgm:prSet/>
      <dgm:spPr/>
      <dgm:t>
        <a:bodyPr/>
        <a:lstStyle/>
        <a:p>
          <a:endParaRPr lang="en-GB"/>
        </a:p>
      </dgm:t>
    </dgm:pt>
    <dgm:pt modelId="{765D63E8-7EA4-1546-A140-C7F3A5F33407}" type="sibTrans" cxnId="{2345641A-CBC9-C144-B8F6-1C9EFCC3D951}">
      <dgm:prSet/>
      <dgm:spPr/>
      <dgm:t>
        <a:bodyPr/>
        <a:lstStyle/>
        <a:p>
          <a:endParaRPr lang="en-GB"/>
        </a:p>
      </dgm:t>
    </dgm:pt>
    <dgm:pt modelId="{CE3F30A1-9AC0-8741-B2D8-92C25F6DC3CD}">
      <dgm:prSet phldrT="[Text]"/>
      <dgm:spPr/>
      <dgm:t>
        <a:bodyPr/>
        <a:lstStyle/>
        <a:p>
          <a:pPr rtl="0"/>
          <a:r>
            <a:rPr lang="en-GB" dirty="0"/>
            <a:t>Use the Avro file format</a:t>
          </a:r>
        </a:p>
      </dgm:t>
    </dgm:pt>
    <dgm:pt modelId="{9FCCE6B6-6056-A540-819A-216EB843EB19}" type="parTrans" cxnId="{FA60717E-C474-FB42-AE20-8F3580EEB1AE}">
      <dgm:prSet/>
      <dgm:spPr/>
      <dgm:t>
        <a:bodyPr/>
        <a:lstStyle/>
        <a:p>
          <a:endParaRPr lang="en-GB"/>
        </a:p>
      </dgm:t>
    </dgm:pt>
    <dgm:pt modelId="{716F1A43-1EC3-A54A-B2B4-88B625C81E7C}" type="sibTrans" cxnId="{FA60717E-C474-FB42-AE20-8F3580EEB1AE}">
      <dgm:prSet/>
      <dgm:spPr/>
      <dgm:t>
        <a:bodyPr/>
        <a:lstStyle/>
        <a:p>
          <a:endParaRPr lang="en-GB"/>
        </a:p>
      </dgm:t>
    </dgm:pt>
    <dgm:pt modelId="{9C724724-9882-5649-A57E-48B6036CE0D9}" type="pres">
      <dgm:prSet presAssocID="{D28FFC23-D449-A845-A2B8-742BD2E19882}" presName="Name0" presStyleCnt="0">
        <dgm:presLayoutVars>
          <dgm:dir/>
          <dgm:animLvl val="lvl"/>
          <dgm:resizeHandles val="exact"/>
        </dgm:presLayoutVars>
      </dgm:prSet>
      <dgm:spPr/>
    </dgm:pt>
    <dgm:pt modelId="{CEB57946-03BC-6345-94EF-4D5C08C9A145}" type="pres">
      <dgm:prSet presAssocID="{4ED73ADE-563A-9542-84D7-C5F5FD2544E5}" presName="composite" presStyleCnt="0"/>
      <dgm:spPr/>
    </dgm:pt>
    <dgm:pt modelId="{D3240295-B9B7-5A4C-B644-BC50BF3B1424}" type="pres">
      <dgm:prSet presAssocID="{4ED73ADE-563A-9542-84D7-C5F5FD2544E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734D26E-160F-0548-B036-C8ED1D9DD05B}" type="pres">
      <dgm:prSet presAssocID="{4ED73ADE-563A-9542-84D7-C5F5FD2544E5}" presName="desTx" presStyleLbl="alignAccFollowNode1" presStyleIdx="0" presStyleCnt="3">
        <dgm:presLayoutVars>
          <dgm:bulletEnabled val="1"/>
        </dgm:presLayoutVars>
      </dgm:prSet>
      <dgm:spPr/>
    </dgm:pt>
    <dgm:pt modelId="{A42D7EE1-6D9A-6D4E-8885-76E7DF7E6F28}" type="pres">
      <dgm:prSet presAssocID="{F6E7F66A-A507-CC42-B8C9-38209682D79E}" presName="space" presStyleCnt="0"/>
      <dgm:spPr/>
    </dgm:pt>
    <dgm:pt modelId="{68F8AD72-CF3D-134C-89F6-F04CE79DC0FE}" type="pres">
      <dgm:prSet presAssocID="{83BFB8A5-7AF6-F64C-84A5-0B1688F104E4}" presName="composite" presStyleCnt="0"/>
      <dgm:spPr/>
    </dgm:pt>
    <dgm:pt modelId="{79AB4C5D-55BA-AB45-BF8D-D3DD6C5F53BF}" type="pres">
      <dgm:prSet presAssocID="{83BFB8A5-7AF6-F64C-84A5-0B1688F104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B439F40-A15F-5946-AD29-E1C2EBC13EBD}" type="pres">
      <dgm:prSet presAssocID="{83BFB8A5-7AF6-F64C-84A5-0B1688F104E4}" presName="desTx" presStyleLbl="alignAccFollowNode1" presStyleIdx="1" presStyleCnt="3">
        <dgm:presLayoutVars>
          <dgm:bulletEnabled val="1"/>
        </dgm:presLayoutVars>
      </dgm:prSet>
      <dgm:spPr/>
    </dgm:pt>
    <dgm:pt modelId="{1695FD40-77B1-0145-9FE3-B9CFC676C7A2}" type="pres">
      <dgm:prSet presAssocID="{63EB3497-2FEB-4048-BDBE-A2F04CA34E65}" presName="space" presStyleCnt="0"/>
      <dgm:spPr/>
    </dgm:pt>
    <dgm:pt modelId="{8F9C469B-364D-9347-A506-C106EC377D9B}" type="pres">
      <dgm:prSet presAssocID="{3044C3D5-896A-5D48-86B9-BC1D609DD80C}" presName="composite" presStyleCnt="0"/>
      <dgm:spPr/>
    </dgm:pt>
    <dgm:pt modelId="{1F7B8DCA-A638-7346-8890-1A079D224D57}" type="pres">
      <dgm:prSet presAssocID="{3044C3D5-896A-5D48-86B9-BC1D609DD80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868A154-5BCA-A14C-94DC-3108FA22D837}" type="pres">
      <dgm:prSet presAssocID="{3044C3D5-896A-5D48-86B9-BC1D609DD80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F9A2108-DFF7-764B-9D54-E2B7278BCAF0}" srcId="{3044C3D5-896A-5D48-86B9-BC1D609DD80C}" destId="{388D989D-EE89-6D4B-93A2-0D9B4F3E42BA}" srcOrd="2" destOrd="0" parTransId="{CED8FE2D-00BE-4B48-9D1B-05A8F46CA18D}" sibTransId="{2DCDA623-3A0E-9148-BB7F-2EC87318254D}"/>
    <dgm:cxn modelId="{2345641A-CBC9-C144-B8F6-1C9EFCC3D951}" srcId="{4ED73ADE-563A-9542-84D7-C5F5FD2544E5}" destId="{CB514D4A-3A33-D246-9404-E9BC1D86A5E1}" srcOrd="4" destOrd="0" parTransId="{E0759A03-5741-0545-B991-E722626CE664}" sibTransId="{765D63E8-7EA4-1546-A140-C7F3A5F33407}"/>
    <dgm:cxn modelId="{5B474F32-A330-734D-B04D-202F6852D4CE}" type="presOf" srcId="{129BB330-2982-1142-82B9-0F09D67F08CF}" destId="{C868A154-5BCA-A14C-94DC-3108FA22D837}" srcOrd="0" destOrd="0" presId="urn:microsoft.com/office/officeart/2005/8/layout/hList1"/>
    <dgm:cxn modelId="{4B705B33-D099-0046-9CD7-20FE1BD96AAF}" srcId="{4ED73ADE-563A-9542-84D7-C5F5FD2544E5}" destId="{B995EB37-AD4C-B840-9F7F-0F82D3BA956C}" srcOrd="1" destOrd="0" parTransId="{02BD6663-B938-0E4A-ACD2-68B813DE302F}" sibTransId="{9E26E23F-6B48-874A-BD99-5D4ABBFC1500}"/>
    <dgm:cxn modelId="{94D94F36-F4BA-E14D-A07C-0A0582CB9316}" type="presOf" srcId="{4ED73ADE-563A-9542-84D7-C5F5FD2544E5}" destId="{D3240295-B9B7-5A4C-B644-BC50BF3B1424}" srcOrd="0" destOrd="0" presId="urn:microsoft.com/office/officeart/2005/8/layout/hList1"/>
    <dgm:cxn modelId="{85A7E140-97BE-4B4F-8CCA-2255DDE53078}" type="presOf" srcId="{B995EB37-AD4C-B840-9F7F-0F82D3BA956C}" destId="{7734D26E-160F-0548-B036-C8ED1D9DD05B}" srcOrd="0" destOrd="1" presId="urn:microsoft.com/office/officeart/2005/8/layout/hList1"/>
    <dgm:cxn modelId="{7438A949-8B22-8441-8BEC-59BFE9FEFA9B}" type="presOf" srcId="{1645BF0E-754C-2A4A-A539-25D0E6EDB522}" destId="{6B439F40-A15F-5946-AD29-E1C2EBC13EBD}" srcOrd="0" destOrd="1" presId="urn:microsoft.com/office/officeart/2005/8/layout/hList1"/>
    <dgm:cxn modelId="{4C6A0F55-7F47-4E4C-904B-07FFC63E10A4}" type="presOf" srcId="{7ACDF664-295D-ED43-8097-627BF8221768}" destId="{6B439F40-A15F-5946-AD29-E1C2EBC13EBD}" srcOrd="0" destOrd="0" presId="urn:microsoft.com/office/officeart/2005/8/layout/hList1"/>
    <dgm:cxn modelId="{D9640E57-7DC1-BE45-BDA9-521372839039}" srcId="{4ED73ADE-563A-9542-84D7-C5F5FD2544E5}" destId="{AB5AC6E2-205B-E54F-9FD6-07134DFE7A82}" srcOrd="2" destOrd="0" parTransId="{0AD43CE3-3A00-9D4D-8746-5A268F647346}" sibTransId="{5DAF36F9-523C-EA4A-8DAD-4EEE882572FA}"/>
    <dgm:cxn modelId="{8D0B3C60-84AC-6C4C-BF73-BED662AC843B}" type="presOf" srcId="{3044C3D5-896A-5D48-86B9-BC1D609DD80C}" destId="{1F7B8DCA-A638-7346-8890-1A079D224D57}" srcOrd="0" destOrd="0" presId="urn:microsoft.com/office/officeart/2005/8/layout/hList1"/>
    <dgm:cxn modelId="{01ACF466-F347-A043-9681-F86CDE71A761}" srcId="{D28FFC23-D449-A845-A2B8-742BD2E19882}" destId="{4ED73ADE-563A-9542-84D7-C5F5FD2544E5}" srcOrd="0" destOrd="0" parTransId="{F427781D-D764-D24D-9DB4-7D0E9353AB35}" sibTransId="{F6E7F66A-A507-CC42-B8C9-38209682D79E}"/>
    <dgm:cxn modelId="{14DCFC6A-8A76-8645-A99C-C03B406FEB63}" srcId="{83BFB8A5-7AF6-F64C-84A5-0B1688F104E4}" destId="{1645BF0E-754C-2A4A-A539-25D0E6EDB522}" srcOrd="1" destOrd="0" parTransId="{F5D17FAF-4A8F-5245-8A31-CEB55E826ACA}" sibTransId="{B5B6DF7D-97BE-384F-A4F5-6D02E0E2E9CE}"/>
    <dgm:cxn modelId="{480DCA6D-E5BC-4D49-95D2-1E7AF6688FDA}" type="presOf" srcId="{E9FD4A49-210A-C840-8963-2C5E433C93B1}" destId="{7734D26E-160F-0548-B036-C8ED1D9DD05B}" srcOrd="0" destOrd="3" presId="urn:microsoft.com/office/officeart/2005/8/layout/hList1"/>
    <dgm:cxn modelId="{1CBCA770-8E4F-A64A-A898-88D451397400}" srcId="{3044C3D5-896A-5D48-86B9-BC1D609DD80C}" destId="{CC7C3076-12F4-7B49-AA29-16FB818EB944}" srcOrd="3" destOrd="0" parTransId="{84D12BF6-AA59-6041-8589-7D202399630F}" sibTransId="{4081E7DF-CD20-3B42-9040-FFC74E923C5B}"/>
    <dgm:cxn modelId="{A6B8E075-11C3-3E44-9A3C-C757BCBAE535}" srcId="{4ED73ADE-563A-9542-84D7-C5F5FD2544E5}" destId="{3957206E-92A4-9041-82E0-132591540931}" srcOrd="0" destOrd="0" parTransId="{AFD5D27C-409C-F645-8075-C6AED9F39715}" sibTransId="{9216DF9A-45BE-B74A-AD1F-F0DEE081033A}"/>
    <dgm:cxn modelId="{D0C30E78-0801-B543-B2B1-2AC94F071F4F}" srcId="{D28FFC23-D449-A845-A2B8-742BD2E19882}" destId="{83BFB8A5-7AF6-F64C-84A5-0B1688F104E4}" srcOrd="1" destOrd="0" parTransId="{5CF251C0-1913-6543-92EB-35022EA3168D}" sibTransId="{63EB3497-2FEB-4048-BDBE-A2F04CA34E65}"/>
    <dgm:cxn modelId="{FA60717E-C474-FB42-AE20-8F3580EEB1AE}" srcId="{83BFB8A5-7AF6-F64C-84A5-0B1688F104E4}" destId="{CE3F30A1-9AC0-8741-B2D8-92C25F6DC3CD}" srcOrd="3" destOrd="0" parTransId="{9FCCE6B6-6056-A540-819A-216EB843EB19}" sibTransId="{716F1A43-1EC3-A54A-B2B4-88B625C81E7C}"/>
    <dgm:cxn modelId="{4B551196-6A6B-904C-8925-A21C7C6F943F}" type="presOf" srcId="{D28FFC23-D449-A845-A2B8-742BD2E19882}" destId="{9C724724-9882-5649-A57E-48B6036CE0D9}" srcOrd="0" destOrd="0" presId="urn:microsoft.com/office/officeart/2005/8/layout/hList1"/>
    <dgm:cxn modelId="{8BE0E1A3-9195-FD46-ABB9-51B77D5F9B23}" type="presOf" srcId="{13D9A7DA-7881-AF4B-B5DB-C2FC732DBA78}" destId="{6B439F40-A15F-5946-AD29-E1C2EBC13EBD}" srcOrd="0" destOrd="2" presId="urn:microsoft.com/office/officeart/2005/8/layout/hList1"/>
    <dgm:cxn modelId="{BD0D2CA8-72AD-684E-A52C-E41A53B83E51}" type="presOf" srcId="{CE3F30A1-9AC0-8741-B2D8-92C25F6DC3CD}" destId="{6B439F40-A15F-5946-AD29-E1C2EBC13EBD}" srcOrd="0" destOrd="3" presId="urn:microsoft.com/office/officeart/2005/8/layout/hList1"/>
    <dgm:cxn modelId="{00031FB0-9102-1A41-A179-FFF0D3011A05}" srcId="{83BFB8A5-7AF6-F64C-84A5-0B1688F104E4}" destId="{7ACDF664-295D-ED43-8097-627BF8221768}" srcOrd="0" destOrd="0" parTransId="{CC67F6D0-18F0-2A4E-925D-D3BD2296417E}" sibTransId="{7BE4B2A1-4F8C-5F4C-A617-60BBBDFFE72D}"/>
    <dgm:cxn modelId="{66306DB4-4E51-7443-B1A3-E2D58C6D6C0D}" srcId="{3044C3D5-896A-5D48-86B9-BC1D609DD80C}" destId="{129BB330-2982-1142-82B9-0F09D67F08CF}" srcOrd="0" destOrd="0" parTransId="{1FA14580-B761-F04B-B9B2-24FC21705935}" sibTransId="{7D8C65E2-0CF2-1243-9440-FE0840F189A5}"/>
    <dgm:cxn modelId="{CB70E1BF-1D83-354A-A258-5FE340652C96}" srcId="{D28FFC23-D449-A845-A2B8-742BD2E19882}" destId="{3044C3D5-896A-5D48-86B9-BC1D609DD80C}" srcOrd="2" destOrd="0" parTransId="{8684D32C-6D75-9B4E-A246-4EFDD247E4C5}" sibTransId="{AAF25DFA-4503-7F40-913C-9C408513B293}"/>
    <dgm:cxn modelId="{FF8D1BCB-A06A-324F-B5DE-B69BC435134D}" type="presOf" srcId="{3957206E-92A4-9041-82E0-132591540931}" destId="{7734D26E-160F-0548-B036-C8ED1D9DD05B}" srcOrd="0" destOrd="0" presId="urn:microsoft.com/office/officeart/2005/8/layout/hList1"/>
    <dgm:cxn modelId="{1705E9D8-4B8C-254A-A9F7-ABE1157D9C86}" srcId="{4ED73ADE-563A-9542-84D7-C5F5FD2544E5}" destId="{E9FD4A49-210A-C840-8963-2C5E433C93B1}" srcOrd="3" destOrd="0" parTransId="{915FBA31-6245-754C-B237-BE3AB710CE4E}" sibTransId="{FBD62292-AC53-3849-83CC-50AFE6D4357E}"/>
    <dgm:cxn modelId="{4914B5DE-BA58-5445-AC35-DAD8AA4713A1}" type="presOf" srcId="{FEDA1CDC-3128-A24F-B7A3-51A71030B5B9}" destId="{C868A154-5BCA-A14C-94DC-3108FA22D837}" srcOrd="0" destOrd="1" presId="urn:microsoft.com/office/officeart/2005/8/layout/hList1"/>
    <dgm:cxn modelId="{5435EEE1-1398-DA47-8113-DB4A2F327E0D}" type="presOf" srcId="{CC7C3076-12F4-7B49-AA29-16FB818EB944}" destId="{C868A154-5BCA-A14C-94DC-3108FA22D837}" srcOrd="0" destOrd="3" presId="urn:microsoft.com/office/officeart/2005/8/layout/hList1"/>
    <dgm:cxn modelId="{A555FEE3-9F91-F24F-B332-8A1B62E3B5CF}" srcId="{3044C3D5-896A-5D48-86B9-BC1D609DD80C}" destId="{FEDA1CDC-3128-A24F-B7A3-51A71030B5B9}" srcOrd="1" destOrd="0" parTransId="{E233C917-5A08-D448-9819-9A59E78D9924}" sibTransId="{AF8028B5-B8ED-914D-B33A-368F54B10FC0}"/>
    <dgm:cxn modelId="{3B2C6BEF-8133-9244-B441-F8C6376C91C7}" type="presOf" srcId="{AB5AC6E2-205B-E54F-9FD6-07134DFE7A82}" destId="{7734D26E-160F-0548-B036-C8ED1D9DD05B}" srcOrd="0" destOrd="2" presId="urn:microsoft.com/office/officeart/2005/8/layout/hList1"/>
    <dgm:cxn modelId="{9AAFDDEF-72CB-8242-8AEE-36E380276F42}" type="presOf" srcId="{388D989D-EE89-6D4B-93A2-0D9B4F3E42BA}" destId="{C868A154-5BCA-A14C-94DC-3108FA22D837}" srcOrd="0" destOrd="2" presId="urn:microsoft.com/office/officeart/2005/8/layout/hList1"/>
    <dgm:cxn modelId="{A89684F4-D605-4344-903D-E64A1A088178}" type="presOf" srcId="{CB514D4A-3A33-D246-9404-E9BC1D86A5E1}" destId="{7734D26E-160F-0548-B036-C8ED1D9DD05B}" srcOrd="0" destOrd="4" presId="urn:microsoft.com/office/officeart/2005/8/layout/hList1"/>
    <dgm:cxn modelId="{8D5F20F6-39C5-7243-8A41-A29274AC3DC6}" srcId="{83BFB8A5-7AF6-F64C-84A5-0B1688F104E4}" destId="{13D9A7DA-7881-AF4B-B5DB-C2FC732DBA78}" srcOrd="2" destOrd="0" parTransId="{3CCD5368-759B-284D-B20D-10F3F62474A4}" sibTransId="{63CB5F2B-6A08-D64E-8E76-AA251D065806}"/>
    <dgm:cxn modelId="{6D0415FF-82DF-4045-A3D3-D7BCE743789D}" type="presOf" srcId="{83BFB8A5-7AF6-F64C-84A5-0B1688F104E4}" destId="{79AB4C5D-55BA-AB45-BF8D-D3DD6C5F53BF}" srcOrd="0" destOrd="0" presId="urn:microsoft.com/office/officeart/2005/8/layout/hList1"/>
    <dgm:cxn modelId="{5300E392-14A9-D746-8365-08606BB1B87A}" type="presParOf" srcId="{9C724724-9882-5649-A57E-48B6036CE0D9}" destId="{CEB57946-03BC-6345-94EF-4D5C08C9A145}" srcOrd="0" destOrd="0" presId="urn:microsoft.com/office/officeart/2005/8/layout/hList1"/>
    <dgm:cxn modelId="{DD96CF0B-49C0-4541-8667-1200BBEE6365}" type="presParOf" srcId="{CEB57946-03BC-6345-94EF-4D5C08C9A145}" destId="{D3240295-B9B7-5A4C-B644-BC50BF3B1424}" srcOrd="0" destOrd="0" presId="urn:microsoft.com/office/officeart/2005/8/layout/hList1"/>
    <dgm:cxn modelId="{3A3E6FD6-27CC-9A47-8CD9-C374519F8F39}" type="presParOf" srcId="{CEB57946-03BC-6345-94EF-4D5C08C9A145}" destId="{7734D26E-160F-0548-B036-C8ED1D9DD05B}" srcOrd="1" destOrd="0" presId="urn:microsoft.com/office/officeart/2005/8/layout/hList1"/>
    <dgm:cxn modelId="{FB7FEE6D-6C78-DC42-87D2-01E2A759EB2B}" type="presParOf" srcId="{9C724724-9882-5649-A57E-48B6036CE0D9}" destId="{A42D7EE1-6D9A-6D4E-8885-76E7DF7E6F28}" srcOrd="1" destOrd="0" presId="urn:microsoft.com/office/officeart/2005/8/layout/hList1"/>
    <dgm:cxn modelId="{DEDAE470-2629-B248-A7BE-53B751116C15}" type="presParOf" srcId="{9C724724-9882-5649-A57E-48B6036CE0D9}" destId="{68F8AD72-CF3D-134C-89F6-F04CE79DC0FE}" srcOrd="2" destOrd="0" presId="urn:microsoft.com/office/officeart/2005/8/layout/hList1"/>
    <dgm:cxn modelId="{13434187-7584-0346-8376-DB92D9E71A26}" type="presParOf" srcId="{68F8AD72-CF3D-134C-89F6-F04CE79DC0FE}" destId="{79AB4C5D-55BA-AB45-BF8D-D3DD6C5F53BF}" srcOrd="0" destOrd="0" presId="urn:microsoft.com/office/officeart/2005/8/layout/hList1"/>
    <dgm:cxn modelId="{68A39036-45D5-944C-9549-ED4C8FA94F37}" type="presParOf" srcId="{68F8AD72-CF3D-134C-89F6-F04CE79DC0FE}" destId="{6B439F40-A15F-5946-AD29-E1C2EBC13EBD}" srcOrd="1" destOrd="0" presId="urn:microsoft.com/office/officeart/2005/8/layout/hList1"/>
    <dgm:cxn modelId="{9499EEBE-C21B-6B4C-9CFB-49A6A0DBA905}" type="presParOf" srcId="{9C724724-9882-5649-A57E-48B6036CE0D9}" destId="{1695FD40-77B1-0145-9FE3-B9CFC676C7A2}" srcOrd="3" destOrd="0" presId="urn:microsoft.com/office/officeart/2005/8/layout/hList1"/>
    <dgm:cxn modelId="{56332468-65F4-514F-88E8-6E3CB099AE96}" type="presParOf" srcId="{9C724724-9882-5649-A57E-48B6036CE0D9}" destId="{8F9C469B-364D-9347-A506-C106EC377D9B}" srcOrd="4" destOrd="0" presId="urn:microsoft.com/office/officeart/2005/8/layout/hList1"/>
    <dgm:cxn modelId="{7CFB529E-FA21-3A48-BE57-4BF83B8743F2}" type="presParOf" srcId="{8F9C469B-364D-9347-A506-C106EC377D9B}" destId="{1F7B8DCA-A638-7346-8890-1A079D224D57}" srcOrd="0" destOrd="0" presId="urn:microsoft.com/office/officeart/2005/8/layout/hList1"/>
    <dgm:cxn modelId="{1CFC7D39-0E92-2A4C-88DE-F837F2F15C8C}" type="presParOf" srcId="{8F9C469B-364D-9347-A506-C106EC377D9B}" destId="{C868A154-5BCA-A14C-94DC-3108FA22D8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40295-B9B7-5A4C-B644-BC50BF3B1424}">
      <dsp:nvSpPr>
        <dsp:cNvPr id="0" name=""/>
        <dsp:cNvSpPr/>
      </dsp:nvSpPr>
      <dsp:spPr>
        <a:xfrm>
          <a:off x="3000" y="179031"/>
          <a:ext cx="2925365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 loss</a:t>
          </a:r>
        </a:p>
      </dsp:txBody>
      <dsp:txXfrm>
        <a:off x="3000" y="179031"/>
        <a:ext cx="2925365" cy="662400"/>
      </dsp:txXfrm>
    </dsp:sp>
    <dsp:sp modelId="{7734D26E-160F-0548-B036-C8ED1D9DD05B}">
      <dsp:nvSpPr>
        <dsp:cNvPr id="0" name=""/>
        <dsp:cNvSpPr/>
      </dsp:nvSpPr>
      <dsp:spPr>
        <a:xfrm>
          <a:off x="3000" y="841431"/>
          <a:ext cx="2925365" cy="3535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Allow long retention periods on message queues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Backup idle data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Simulate services breaking (chaos monkey)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Isolate bad data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Use the Delta Lake framework</a:t>
          </a:r>
        </a:p>
      </dsp:txBody>
      <dsp:txXfrm>
        <a:off x="3000" y="841431"/>
        <a:ext cx="2925365" cy="3535560"/>
      </dsp:txXfrm>
    </dsp:sp>
    <dsp:sp modelId="{79AB4C5D-55BA-AB45-BF8D-D3DD6C5F53BF}">
      <dsp:nvSpPr>
        <dsp:cNvPr id="0" name=""/>
        <dsp:cNvSpPr/>
      </dsp:nvSpPr>
      <dsp:spPr>
        <a:xfrm>
          <a:off x="3337917" y="179031"/>
          <a:ext cx="2925365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Versions</a:t>
          </a:r>
        </a:p>
      </dsp:txBody>
      <dsp:txXfrm>
        <a:off x="3337917" y="179031"/>
        <a:ext cx="2925365" cy="662400"/>
      </dsp:txXfrm>
    </dsp:sp>
    <dsp:sp modelId="{6B439F40-A15F-5946-AD29-E1C2EBC13EBD}">
      <dsp:nvSpPr>
        <dsp:cNvPr id="0" name=""/>
        <dsp:cNvSpPr/>
      </dsp:nvSpPr>
      <dsp:spPr>
        <a:xfrm>
          <a:off x="3337917" y="841431"/>
          <a:ext cx="2925365" cy="3535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Schema, models, components, tools, systems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Ideally align versions across your system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Should be covered by tests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Use the Avro file format</a:t>
          </a:r>
        </a:p>
      </dsp:txBody>
      <dsp:txXfrm>
        <a:off x="3337917" y="841431"/>
        <a:ext cx="2925365" cy="3535560"/>
      </dsp:txXfrm>
    </dsp:sp>
    <dsp:sp modelId="{1F7B8DCA-A638-7346-8890-1A079D224D57}">
      <dsp:nvSpPr>
        <dsp:cNvPr id="0" name=""/>
        <dsp:cNvSpPr/>
      </dsp:nvSpPr>
      <dsp:spPr>
        <a:xfrm>
          <a:off x="6672833" y="179031"/>
          <a:ext cx="2925365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Congestion</a:t>
          </a:r>
        </a:p>
      </dsp:txBody>
      <dsp:txXfrm>
        <a:off x="6672833" y="179031"/>
        <a:ext cx="2925365" cy="662400"/>
      </dsp:txXfrm>
    </dsp:sp>
    <dsp:sp modelId="{C868A154-5BCA-A14C-94DC-3108FA22D837}">
      <dsp:nvSpPr>
        <dsp:cNvPr id="0" name=""/>
        <dsp:cNvSpPr/>
      </dsp:nvSpPr>
      <dsp:spPr>
        <a:xfrm>
          <a:off x="6672833" y="841431"/>
          <a:ext cx="2925365" cy="3535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Write representative stress tests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Identify slow processes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Break down to micro services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Prefer async vs. sync</a:t>
          </a:r>
        </a:p>
      </dsp:txBody>
      <dsp:txXfrm>
        <a:off x="6672833" y="841431"/>
        <a:ext cx="2925365" cy="3535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A6E03-FED0-5545-BED4-FD15600BCB3D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96CE5-C203-3246-9E52-BDA33A3E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48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372A7-31F2-AC48-B460-6329B35DBAC5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77EE-BE89-824E-B8FC-6B4AF007BAA6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1F696-9764-DC49-99AD-ECA1F761CFB3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0EF8-22BD-1D4F-B73F-36F45347878C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B8EC4A-F3E7-E544-B07A-5E3479DB2006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6477-7F0D-5C48-A3DF-1BDCF2CD9851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7583-F92F-284F-88F4-1B5A3D5CDE3A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26C-3C0B-734B-A25A-06BC730D6252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C032-B2A3-0C47-B259-4DD6B943C86D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0C2E89-1526-A640-86DB-D9FA9FF27E11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C05104-4990-8D48-9FA4-57CFDF59B237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88A819F-F1EE-0940-BD37-44551ACA78C5}" type="datetime1">
              <a:rPr lang="en-GB" smtClean="0"/>
              <a:t>24/05/2023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anMish/event_driven_ml_dem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X7po4xYGYI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iverml.xyz/0.16.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tack.technology/amazon-prime-video-microservices-monolith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www.youtube.com/watch?v=6ValJMOpt7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_mstzRGfI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E1FE-5D7E-E5F4-FD27-88B971A29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driven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F5139-66D6-990C-DB75-A13B83264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33929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Franklin Gothic Book" panose="020B0503020102020204" pitchFamily="34" charset="0"/>
                <a:cs typeface="Tamil MN" pitchFamily="2" charset="0"/>
              </a:rPr>
              <a:t>Natan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</a:rPr>
              <a:t> Mish</a:t>
            </a:r>
          </a:p>
          <a:p>
            <a:r>
              <a:rPr lang="en-US" dirty="0">
                <a:latin typeface="Franklin Gothic Book" panose="020B0503020102020204" pitchFamily="34" charset="0"/>
                <a:cs typeface="Tamil MN" pitchFamily="2" charset="0"/>
              </a:rPr>
              <a:t>Machine Learning Engineer</a:t>
            </a:r>
          </a:p>
          <a:p>
            <a:r>
              <a:rPr lang="en-US" dirty="0" err="1">
                <a:latin typeface="Franklin Gothic Book" panose="020B0503020102020204" pitchFamily="34" charset="0"/>
                <a:cs typeface="Tamil MN" pitchFamily="2" charset="0"/>
              </a:rPr>
              <a:t>PyData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</a:rPr>
              <a:t> London June 2023</a:t>
            </a:r>
          </a:p>
          <a:p>
            <a:r>
              <a:rPr lang="en-US" dirty="0">
                <a:latin typeface="Franklin Gothic Book" panose="020B0503020102020204" pitchFamily="34" charset="0"/>
                <a:cs typeface="Tamil MN" pitchFamily="2" charset="0"/>
                <a:hlinkClick r:id="rId2"/>
              </a:rPr>
              <a:t>https://</a:t>
            </a:r>
            <a:r>
              <a:rPr lang="en-US" dirty="0" err="1">
                <a:latin typeface="Franklin Gothic Book" panose="020B0503020102020204" pitchFamily="34" charset="0"/>
                <a:cs typeface="Tamil MN" pitchFamily="2" charset="0"/>
                <a:hlinkClick r:id="rId2"/>
              </a:rPr>
              <a:t>github.com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  <a:hlinkClick r:id="rId2"/>
              </a:rPr>
              <a:t>/</a:t>
            </a:r>
            <a:r>
              <a:rPr lang="en-US" dirty="0" err="1">
                <a:latin typeface="Franklin Gothic Book" panose="020B0503020102020204" pitchFamily="34" charset="0"/>
                <a:cs typeface="Tamil MN" pitchFamily="2" charset="0"/>
                <a:hlinkClick r:id="rId2"/>
              </a:rPr>
              <a:t>NatanMish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  <a:hlinkClick r:id="rId2"/>
              </a:rPr>
              <a:t>/</a:t>
            </a:r>
            <a:r>
              <a:rPr lang="en-US" dirty="0" err="1">
                <a:latin typeface="Franklin Gothic Book" panose="020B0503020102020204" pitchFamily="34" charset="0"/>
                <a:cs typeface="Tamil MN" pitchFamily="2" charset="0"/>
                <a:hlinkClick r:id="rId2"/>
              </a:rPr>
              <a:t>event_driven_ml_demo</a:t>
            </a:r>
            <a:endParaRPr lang="en-US" dirty="0">
              <a:latin typeface="Franklin Gothic Book" panose="020B0503020102020204" pitchFamily="34" charset="0"/>
              <a:cs typeface="Tamil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48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1ED8-CA35-9467-B385-08A0F2DE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19146"/>
          </a:xfrm>
        </p:spPr>
        <p:txBody>
          <a:bodyPr>
            <a:normAutofit/>
          </a:bodyPr>
          <a:lstStyle/>
          <a:p>
            <a:r>
              <a:rPr lang="en-US" dirty="0"/>
              <a:t>Events </a:t>
            </a:r>
            <a:r>
              <a:rPr lang="en-US" dirty="0">
                <a:sym typeface="Wingdings" pitchFamily="2" charset="2"/>
              </a:rPr>
              <a:t> Messages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D3B-8A50-0ED6-8B58-BD1DF741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5DFAA-5694-BEAF-C18C-C7729529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F9A04-6115-E50E-DBDC-7281B72E84B3}"/>
              </a:ext>
            </a:extLst>
          </p:cNvPr>
          <p:cNvSpPr txBox="1"/>
          <p:nvPr/>
        </p:nvSpPr>
        <p:spPr>
          <a:xfrm>
            <a:off x="1371599" y="1736828"/>
            <a:ext cx="4491426" cy="419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EDA is mostly centered around the message queuing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message queue is a form of asynchronous service-to-service communication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Two of the most popular open source frameworks are </a:t>
            </a:r>
            <a:r>
              <a:rPr lang="en-US" b="1" dirty="0"/>
              <a:t>Apache Kafka </a:t>
            </a:r>
            <a:r>
              <a:rPr lang="en-US" dirty="0"/>
              <a:t>and </a:t>
            </a:r>
            <a:r>
              <a:rPr lang="en-US" b="1" dirty="0"/>
              <a:t>RabbitMQ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a deeper dive I recommend Francesco </a:t>
            </a:r>
            <a:r>
              <a:rPr lang="en-US" dirty="0" err="1"/>
              <a:t>Tisiot’s</a:t>
            </a:r>
            <a:r>
              <a:rPr lang="en-US" dirty="0"/>
              <a:t> tutorial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DF51CE-08F7-BF39-C8BE-51DA3677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76" y="2412129"/>
            <a:ext cx="4485378" cy="23778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F525D8-2CCE-FA34-E7D4-438940F15B2A}"/>
              </a:ext>
            </a:extLst>
          </p:cNvPr>
          <p:cNvSpPr txBox="1"/>
          <p:nvPr/>
        </p:nvSpPr>
        <p:spPr>
          <a:xfrm>
            <a:off x="6328976" y="4784708"/>
            <a:ext cx="3143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youtu.be</a:t>
            </a:r>
            <a:r>
              <a:rPr lang="en-US" sz="1200" dirty="0">
                <a:hlinkClick r:id="rId3"/>
              </a:rPr>
              <a:t>/LX7po4xYGYI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278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B6137-50F8-CD8C-6A96-922CE7E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8F8C0-EDD6-1189-FE43-4AEF256F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EC24F-A666-C481-4E66-7CEA9D4A5B7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1191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does Kafka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F0DF4D-8F24-E8A8-B89B-E3DCEE31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38" y="2411818"/>
            <a:ext cx="10290923" cy="18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1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B6137-50F8-CD8C-6A96-922CE7E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8F8C0-EDD6-1189-FE43-4AEF256F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EC24F-A666-C481-4E66-7CEA9D4A5B7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1191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topic distributed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F303F-157B-2082-DA8A-0D7C7416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45" y="1948070"/>
            <a:ext cx="11125375" cy="45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B6137-50F8-CD8C-6A96-922CE7E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8F8C0-EDD6-1189-FE43-4AEF256F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EC24F-A666-C481-4E66-7CEA9D4A5B7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1191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Basically this…</a:t>
            </a:r>
          </a:p>
        </p:txBody>
      </p:sp>
      <p:pic>
        <p:nvPicPr>
          <p:cNvPr id="1026" name="Picture 2" descr="century seeker GIF">
            <a:extLst>
              <a:ext uri="{FF2B5EF4-FFF2-40B4-BE49-F238E27FC236}">
                <a16:creationId xmlns:a16="http://schemas.microsoft.com/office/drawing/2014/main" id="{B958B95F-3BF7-7946-F47F-AC85F620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089150"/>
            <a:ext cx="63500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4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Function as a Service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09B3D7-98F5-481E-50FC-AE11327E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46529"/>
            <a:ext cx="9601200" cy="1785068"/>
          </a:xfrm>
        </p:spPr>
        <p:txBody>
          <a:bodyPr>
            <a:normAutofit fontScale="92500"/>
          </a:bodyPr>
          <a:lstStyle/>
          <a:p>
            <a:r>
              <a:rPr lang="en-GB" dirty="0"/>
              <a:t>Cloud resource that enables developing, running and managing application functionalities without the complexity of building and maintaining the infrastructure typically associated with developing and launching an application</a:t>
            </a:r>
          </a:p>
          <a:p>
            <a:r>
              <a:rPr lang="en-GB" dirty="0"/>
              <a:t>As a serverless framework, it achieves the responsiveness and elasticity requirements</a:t>
            </a:r>
          </a:p>
          <a:p>
            <a:r>
              <a:rPr lang="en-GB" dirty="0"/>
              <a:t>There are commercial and open source solutions</a:t>
            </a:r>
            <a:endParaRPr lang="en-US" dirty="0"/>
          </a:p>
        </p:txBody>
      </p:sp>
      <p:pic>
        <p:nvPicPr>
          <p:cNvPr id="1026" name="Picture 2" descr="AWS Lambda - Wikipedia">
            <a:extLst>
              <a:ext uri="{FF2B5EF4-FFF2-40B4-BE49-F238E27FC236}">
                <a16:creationId xmlns:a16="http://schemas.microsoft.com/office/drawing/2014/main" id="{CBA75F6C-5E2E-07B9-CD47-80587AD1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344" y="4916163"/>
            <a:ext cx="948930" cy="9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Functions: Overview and Common Use Cases - RevDeBug">
            <a:extLst>
              <a:ext uri="{FF2B5EF4-FFF2-40B4-BE49-F238E27FC236}">
                <a16:creationId xmlns:a16="http://schemas.microsoft.com/office/drawing/2014/main" id="{68E3F937-A7BF-DA4F-B6BF-6C34060F7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3" r="10531"/>
          <a:stretch/>
        </p:blipFill>
        <p:spPr bwMode="auto">
          <a:xfrm>
            <a:off x="3028071" y="4916162"/>
            <a:ext cx="1043272" cy="9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ting started with Cloud Functions">
            <a:extLst>
              <a:ext uri="{FF2B5EF4-FFF2-40B4-BE49-F238E27FC236}">
                <a16:creationId xmlns:a16="http://schemas.microsoft.com/office/drawing/2014/main" id="{E29D8D57-9980-D4BB-7D31-73D92BAC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83" y="3834870"/>
            <a:ext cx="1137920" cy="113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Kubernetes Management Platforms | Datamation">
            <a:extLst>
              <a:ext uri="{FF2B5EF4-FFF2-40B4-BE49-F238E27FC236}">
                <a16:creationId xmlns:a16="http://schemas.microsoft.com/office/drawing/2014/main" id="{A633B32C-674E-5F1E-E3DD-65D8E4E8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73" y="4112004"/>
            <a:ext cx="1128675" cy="107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FAEE58B1-EAD9-4F07-621A-77544FB7DE01}"/>
              </a:ext>
            </a:extLst>
          </p:cNvPr>
          <p:cNvSpPr/>
          <p:nvPr/>
        </p:nvSpPr>
        <p:spPr>
          <a:xfrm>
            <a:off x="7768423" y="4522919"/>
            <a:ext cx="230588" cy="22263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Home - Knative">
            <a:extLst>
              <a:ext uri="{FF2B5EF4-FFF2-40B4-BE49-F238E27FC236}">
                <a16:creationId xmlns:a16="http://schemas.microsoft.com/office/drawing/2014/main" id="{6B1BC912-D91D-A386-6ABE-D88AE14D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151" y="4057705"/>
            <a:ext cx="709830" cy="57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5B87D-E1E5-6D60-3B37-A050987C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151" y="4744515"/>
            <a:ext cx="1299021" cy="43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loud Native Landscape">
            <a:extLst>
              <a:ext uri="{FF2B5EF4-FFF2-40B4-BE49-F238E27FC236}">
                <a16:creationId xmlns:a16="http://schemas.microsoft.com/office/drawing/2014/main" id="{B42A4F5A-5672-92BB-5015-320BEE86C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14" y="3924433"/>
            <a:ext cx="1108515" cy="86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9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Learning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A9548-392E-5F2B-B80C-62C8A9F9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28750"/>
            <a:ext cx="10528189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5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 Case I: Online Inference using </a:t>
            </a:r>
            <a:r>
              <a:rPr lang="en-US" sz="4000" dirty="0" err="1"/>
              <a:t>FaaS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2D8B1-B854-643C-85D8-155B1D6E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19" y="1428750"/>
            <a:ext cx="11259923" cy="44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1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Case II: Online/Continual/Incremental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91E02-3BF1-407B-91F2-946F3542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6" y="1770656"/>
            <a:ext cx="11003062" cy="38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Online/Continual/Incremental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76BF3A-8B40-6BCB-274D-95CD8B5D9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201" y="1546529"/>
                <a:ext cx="4876800" cy="44408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Very useful for big datasets where full dataset training is expensive</a:t>
                </a:r>
              </a:p>
              <a:p>
                <a:r>
                  <a:rPr lang="en-US" dirty="0"/>
                  <a:t>Helps avoid a model concept drift (there’s less risk of the joint probability of 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changing)</a:t>
                </a:r>
              </a:p>
              <a:p>
                <a:r>
                  <a:rPr lang="en-US" dirty="0"/>
                  <a:t>Can be achieved with </a:t>
                </a:r>
                <a:r>
                  <a:rPr lang="en-US" i="1" dirty="0"/>
                  <a:t>.</a:t>
                </a:r>
                <a:r>
                  <a:rPr lang="en-US" i="1" dirty="0" err="1"/>
                  <a:t>partial_fit</a:t>
                </a:r>
                <a:r>
                  <a:rPr lang="en-US" i="1" dirty="0"/>
                  <a:t>() </a:t>
                </a:r>
                <a:r>
                  <a:rPr lang="en-US" dirty="0"/>
                  <a:t>in Scikit Learn. Assuming an original dataset and a new dataset, it is conceptually identical to training on the combined dataset from scratch (not available for all models)</a:t>
                </a:r>
              </a:p>
              <a:p>
                <a:r>
                  <a:rPr lang="en-US" dirty="0"/>
                  <a:t>Open source project for online ML in Python –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76BF3A-8B40-6BCB-274D-95CD8B5D9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1" y="1546529"/>
                <a:ext cx="4876800" cy="4440803"/>
              </a:xfrm>
              <a:blipFill>
                <a:blip r:embed="rId2"/>
                <a:stretch>
                  <a:fillRect l="-1299" t="-855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itHub - online-ml/river: 🌊 Online machine learning in Python">
            <a:hlinkClick r:id="rId3"/>
            <a:extLst>
              <a:ext uri="{FF2B5EF4-FFF2-40B4-BE49-F238E27FC236}">
                <a16:creationId xmlns:a16="http://schemas.microsoft.com/office/drawing/2014/main" id="{BB14ED80-9D7C-69CC-52BE-8D40A4BF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18307" r="10967" b="14677"/>
          <a:stretch/>
        </p:blipFill>
        <p:spPr bwMode="auto">
          <a:xfrm>
            <a:off x="2663688" y="5513236"/>
            <a:ext cx="628153" cy="2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BF1B23-21F1-0519-B6F0-C34F34951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28750"/>
            <a:ext cx="3110727" cy="23330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AF512C-E57E-04E8-6EAB-BAB203C38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313" y="3850290"/>
            <a:ext cx="3352800" cy="2514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EAEBC-932B-E770-2EC2-80F793133D96}"/>
              </a:ext>
            </a:extLst>
          </p:cNvPr>
          <p:cNvSpPr txBox="1"/>
          <p:nvPr/>
        </p:nvSpPr>
        <p:spPr>
          <a:xfrm>
            <a:off x="9359127" y="379359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Concept Drift</a:t>
            </a:r>
          </a:p>
        </p:txBody>
      </p:sp>
    </p:spTree>
    <p:extLst>
      <p:ext uri="{BB962C8B-B14F-4D97-AF65-F5344CB8AC3E}">
        <p14:creationId xmlns:p14="http://schemas.microsoft.com/office/powerpoint/2010/main" val="315143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535C-FA8C-4DDA-9C8F-9EDA4EE1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CC54E5-7C3E-6FB9-A04F-0CAE7A2FE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0422" y="1719490"/>
            <a:ext cx="4727934" cy="137160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74A8-E7B7-DDFE-5BA5-52813C8C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47223-C802-66E8-6DCF-A4210431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B023D-30A6-49E8-FD0B-E6F88073D297}"/>
              </a:ext>
            </a:extLst>
          </p:cNvPr>
          <p:cNvSpPr txBox="1"/>
          <p:nvPr/>
        </p:nvSpPr>
        <p:spPr>
          <a:xfrm>
            <a:off x="1371600" y="1719490"/>
            <a:ext cx="5522181" cy="234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actually a server under the hood</a:t>
            </a:r>
            <a:endParaRPr lang="en-US" sz="20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https://thestack.technology/amazon-prime-video-microservices-monolith/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Saves time and effort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Probably does not save $$$</a:t>
            </a:r>
          </a:p>
        </p:txBody>
      </p:sp>
      <p:pic>
        <p:nvPicPr>
          <p:cNvPr id="3076" name="Picture 4" descr="I Declare Bankruptcy – The Office | The Rollins Law Firm">
            <a:extLst>
              <a:ext uri="{FF2B5EF4-FFF2-40B4-BE49-F238E27FC236}">
                <a16:creationId xmlns:a16="http://schemas.microsoft.com/office/drawing/2014/main" id="{F05ACE15-CD5F-3426-D8D9-385C5851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002" y="3674517"/>
            <a:ext cx="3461468" cy="193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00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80B8-DA82-28FF-D696-A940AB39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be interested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90EB8-3194-8AB0-7DC0-C2DCC90DA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999259" cy="2874397"/>
          </a:xfrm>
        </p:spPr>
        <p:txBody>
          <a:bodyPr/>
          <a:lstStyle/>
          <a:p>
            <a:r>
              <a:rPr lang="en-US" dirty="0"/>
              <a:t>Paradigm shift in the software development discipline in recent years</a:t>
            </a:r>
          </a:p>
          <a:p>
            <a:r>
              <a:rPr lang="en-US" dirty="0"/>
              <a:t>Your machine learning model is in production (or on its way there)</a:t>
            </a:r>
          </a:p>
          <a:p>
            <a:r>
              <a:rPr lang="en-US" dirty="0"/>
              <a:t>You need your system to be </a:t>
            </a:r>
            <a:r>
              <a:rPr lang="en-US" b="1" i="1" dirty="0"/>
              <a:t>responsive</a:t>
            </a:r>
            <a:r>
              <a:rPr lang="en-US" dirty="0"/>
              <a:t>, </a:t>
            </a:r>
            <a:r>
              <a:rPr lang="en-US" b="1" i="1" dirty="0"/>
              <a:t>relevant, resilient, maintainable and elastic</a:t>
            </a:r>
          </a:p>
        </p:txBody>
      </p:sp>
      <p:pic>
        <p:nvPicPr>
          <p:cNvPr id="1026" name="Picture 2" descr="Political gif. Barack Obama has just heard something ridiculous, and turns up his palm in a quizzical response. Text, &quot;Y tho?&quot;">
            <a:extLst>
              <a:ext uri="{FF2B5EF4-FFF2-40B4-BE49-F238E27FC236}">
                <a16:creationId xmlns:a16="http://schemas.microsoft.com/office/drawing/2014/main" id="{DB5494B9-F63F-CA45-C86F-0C24BC123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73" y="2286000"/>
            <a:ext cx="3116927" cy="28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8E3D49C-85A1-FCCB-4817-A5E30958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4296A48-C576-8927-73E3-1676888E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2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97B2-8500-989E-1F59-C670AC88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how to avoid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F045C-F722-2C8F-A018-EFA221C1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5462-DABE-7288-8B85-7EEBE389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 descr="Sorry Mark Zuckerberg GIF">
            <a:hlinkClick r:id="rId2"/>
            <a:extLst>
              <a:ext uri="{FF2B5EF4-FFF2-40B4-BE49-F238E27FC236}">
                <a16:creationId xmlns:a16="http://schemas.microsoft.com/office/drawing/2014/main" id="{492691FF-F744-E8A2-069C-AAB7962B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58288"/>
            <a:ext cx="60960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1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74A8-E7B7-DDFE-5BA5-52813C8C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47223-C802-66E8-6DCF-A4210431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B970E1F-3F21-18C4-D697-25791FBD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how to avoid them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79E0EAB-926D-C66B-909B-4D688169F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885756"/>
              </p:ext>
            </p:extLst>
          </p:nvPr>
        </p:nvGraphicFramePr>
        <p:xfrm>
          <a:off x="1371601" y="1582311"/>
          <a:ext cx="9601200" cy="4556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935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74A8-E7B7-DDFE-5BA5-52813C8C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47223-C802-66E8-6DCF-A4210431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B970E1F-3F21-18C4-D697-25791FBD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how to avoid them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78306-F97F-C879-95ED-92C718B6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37" y="2212335"/>
            <a:ext cx="8640269" cy="2662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C772C-46A0-2D6C-D2E6-1E5D45DB9AB0}"/>
              </a:ext>
            </a:extLst>
          </p:cNvPr>
          <p:cNvSpPr txBox="1"/>
          <p:nvPr/>
        </p:nvSpPr>
        <p:spPr>
          <a:xfrm>
            <a:off x="1970037" y="4915222"/>
            <a:ext cx="4993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 Berglund, Event-Driven Architectures Done Right,</a:t>
            </a:r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youtu.be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A_mstzRGfIE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9365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97B2-8500-989E-1F59-C670AC88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F045C-F722-2C8F-A018-EFA221C1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5462-DABE-7288-8B85-7EEBE389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The Wire Michael K Williams GIF - The Wire Michael K Williams Omar Little GIFs">
            <a:extLst>
              <a:ext uri="{FF2B5EF4-FFF2-40B4-BE49-F238E27FC236}">
                <a16:creationId xmlns:a16="http://schemas.microsoft.com/office/drawing/2014/main" id="{BECD7791-A2F1-9F00-3480-A6814323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96" y="2171700"/>
            <a:ext cx="4207566" cy="33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0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1676-B247-AE29-E039-D8CDC153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58" y="876631"/>
            <a:ext cx="3855720" cy="2157884"/>
          </a:xfrm>
        </p:spPr>
        <p:txBody>
          <a:bodyPr/>
          <a:lstStyle/>
          <a:p>
            <a:r>
              <a:rPr lang="en-US" dirty="0" err="1"/>
              <a:t>Natan</a:t>
            </a:r>
            <a:r>
              <a:rPr lang="en-US" dirty="0"/>
              <a:t> Mish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FB650-9725-BC8F-83B3-DEA23477B117}"/>
              </a:ext>
            </a:extLst>
          </p:cNvPr>
          <p:cNvSpPr txBox="1"/>
          <p:nvPr/>
        </p:nvSpPr>
        <p:spPr>
          <a:xfrm>
            <a:off x="6096000" y="1071047"/>
            <a:ext cx="5454595" cy="47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Engineer at Zimmer Biomet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Scoping committee at </a:t>
            </a:r>
            <a:r>
              <a:rPr lang="en-US" dirty="0" err="1"/>
              <a:t>DataKind</a:t>
            </a:r>
            <a:r>
              <a:rPr lang="en-US" dirty="0"/>
              <a:t> UK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MSc in Social Data Science at the London School of Economics and Political Science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Previous experience in the transportation, fintech and finance industries</a:t>
            </a:r>
          </a:p>
          <a:p>
            <a:pPr>
              <a:lnSpc>
                <a:spcPct val="200000"/>
              </a:lnSpc>
            </a:pPr>
            <a:r>
              <a:rPr lang="en-US" dirty="0"/>
              <a:t>And…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Up until a few months ago I didn’t know much about event driven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0D754-49B5-7431-62A0-46AD6D3F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2" y="2505820"/>
            <a:ext cx="2121894" cy="259423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F187CB0-3A5F-7013-99C2-10F504C3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F80F2AF-DA7F-5889-397B-5A68C507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8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0B52-7C45-DD66-6B6F-A2994C65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8DED-396E-7839-7296-5967E96FE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– what is Event Driven Architecture anyway?</a:t>
            </a:r>
          </a:p>
          <a:p>
            <a:r>
              <a:rPr lang="en-US" dirty="0"/>
              <a:t>Message driven</a:t>
            </a:r>
          </a:p>
          <a:p>
            <a:r>
              <a:rPr lang="en-US" dirty="0"/>
              <a:t>EDA Machine Learning use cases</a:t>
            </a:r>
          </a:p>
          <a:p>
            <a:r>
              <a:rPr lang="en-US" dirty="0"/>
              <a:t>Scalability/Elasticity</a:t>
            </a:r>
          </a:p>
          <a:p>
            <a:r>
              <a:rPr lang="en-US" dirty="0"/>
              <a:t>Serverless</a:t>
            </a:r>
          </a:p>
          <a:p>
            <a:r>
              <a:rPr lang="en-US" dirty="0"/>
              <a:t>Common pitfalls</a:t>
            </a:r>
          </a:p>
          <a:p>
            <a:r>
              <a:rPr lang="en-US" dirty="0"/>
              <a:t>Mini 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C3E16-AB53-9831-4144-BA43F3B3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3B522-80D2-F29D-1B42-FDF614F4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855E-4755-8D65-E215-1B3917F3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68FC-86C8-1DCF-8630-6BA248ED9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never built a </a:t>
            </a:r>
            <a:r>
              <a:rPr lang="en-US" b="1" dirty="0"/>
              <a:t>fully</a:t>
            </a:r>
            <a:r>
              <a:rPr lang="en-US" dirty="0"/>
              <a:t> event driven system myself</a:t>
            </a:r>
          </a:p>
          <a:p>
            <a:r>
              <a:rPr lang="en-US" dirty="0"/>
              <a:t>As every other framework in the industry, it is dynamic and constantly evolving</a:t>
            </a:r>
          </a:p>
          <a:p>
            <a:r>
              <a:rPr lang="en-US" dirty="0"/>
              <a:t>Event driven products will look different across different systems and different limitations</a:t>
            </a:r>
          </a:p>
          <a:p>
            <a:r>
              <a:rPr lang="en-US" b="1" dirty="0"/>
              <a:t>Definitely </a:t>
            </a:r>
            <a:r>
              <a:rPr lang="en-US" dirty="0"/>
              <a:t>not suitable for every type of problem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2060"/>
                </a:solidFill>
              </a:rPr>
              <a:t>This talk’s goal is an introduction to the framework and invitation to think how can the event driven architecture help you in your next Machine Learning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EFD33-2D58-CBFE-3360-C9C842C0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47872-EE33-0C92-CDF0-4FBF59B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3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58AE-BC4E-85D4-CDF2-28A58C90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774" y="5656358"/>
            <a:ext cx="9601200" cy="598336"/>
          </a:xfrm>
        </p:spPr>
        <p:txBody>
          <a:bodyPr>
            <a:noAutofit/>
          </a:bodyPr>
          <a:lstStyle/>
          <a:p>
            <a:pPr algn="ctr"/>
            <a:r>
              <a:rPr lang="en-US" sz="2400" i="1" dirty="0"/>
              <a:t>Not sure about the cookies, but I promise the memes will get better…</a:t>
            </a:r>
          </a:p>
        </p:txBody>
      </p:sp>
      <p:pic>
        <p:nvPicPr>
          <p:cNvPr id="3074" name="Picture 2" descr="Come To The Dark Side | Know Your Meme">
            <a:extLst>
              <a:ext uri="{FF2B5EF4-FFF2-40B4-BE49-F238E27FC236}">
                <a16:creationId xmlns:a16="http://schemas.microsoft.com/office/drawing/2014/main" id="{C224B698-126C-7EAB-B420-C5FF7795BA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480" y="1276185"/>
            <a:ext cx="4479039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062C-57C0-8607-7C93-2F270DCF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869E1-A41B-C9C3-84C2-177C7B7A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9423-C043-BFB6-2AB9-8B6F86E1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Event Driven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EC630-C584-05AD-4B8E-A833C6039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5068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/>
              <a:t>EDA for short. Not to be confused with that other EDA (</a:t>
            </a:r>
            <a:r>
              <a:rPr lang="en-US" strike="sngStrike" dirty="0"/>
              <a:t>Exploratory Data Analysis</a:t>
            </a:r>
            <a:r>
              <a:rPr lang="en-US" dirty="0"/>
              <a:t>)</a:t>
            </a:r>
          </a:p>
          <a:p>
            <a:r>
              <a:rPr lang="en-US" dirty="0"/>
              <a:t>Accurately described in the </a:t>
            </a:r>
            <a:r>
              <a:rPr lang="en-US" i="1" dirty="0"/>
              <a:t>Reactive Manifesto:</a:t>
            </a:r>
          </a:p>
          <a:p>
            <a:pPr marL="530352" lvl="1" indent="0">
              <a:buNone/>
            </a:pPr>
            <a:endParaRPr lang="en-US" sz="1800" dirty="0">
              <a:solidFill>
                <a:srgbClr val="002060"/>
              </a:solidFill>
            </a:endParaRPr>
          </a:p>
          <a:p>
            <a:pPr marL="530352" lvl="1" indent="0">
              <a:buNone/>
            </a:pPr>
            <a:r>
              <a:rPr lang="en-US" sz="1800" dirty="0">
                <a:solidFill>
                  <a:srgbClr val="002060"/>
                </a:solidFill>
              </a:rPr>
              <a:t>”…application requirements have changed dramatically in recent years. Only a few years ago a large application had tens of servers, seconds of response time, hours of offline maintenance and gigabytes of data…Nowadays users expect millisecond response times and 100% uptime. Data is measured in Petabytes. Today's demands are simply not met by yesterday’s software architectures…we want systems that are Responsive, Resilient, Elastic and Message Driven. We call these Reactive Systems.”</a:t>
            </a:r>
          </a:p>
          <a:p>
            <a:pPr marL="530352" lvl="1" indent="0" algn="r" rtl="1">
              <a:buNone/>
            </a:pPr>
            <a:r>
              <a:rPr lang="en-US" sz="1400" dirty="0">
                <a:solidFill>
                  <a:srgbClr val="002060"/>
                </a:solidFill>
              </a:rPr>
              <a:t>The Reactive Manifesto (Published on September 16 2014)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07BBD-CC0A-E226-BD55-76D7400A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A6A03-3921-1EC1-6680-27FD074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65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60CB-7FB8-C3D2-FDCB-05814660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traits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474E62-A605-E1DF-E92B-4C6EF4A1E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797050" y="2571750"/>
            <a:ext cx="87503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9C3919B-0039-34D0-B893-1D5A01DE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FE342-EAB7-61E4-0FF9-85B350D2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1587441-E4C1-A453-15DE-3F3D9955B155}"/>
              </a:ext>
            </a:extLst>
          </p:cNvPr>
          <p:cNvSpPr/>
          <p:nvPr/>
        </p:nvSpPr>
        <p:spPr>
          <a:xfrm>
            <a:off x="5883964" y="2188845"/>
            <a:ext cx="1844703" cy="3829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Relevant</a:t>
            </a:r>
          </a:p>
        </p:txBody>
      </p:sp>
    </p:spTree>
    <p:extLst>
      <p:ext uri="{BB962C8B-B14F-4D97-AF65-F5344CB8AC3E}">
        <p14:creationId xmlns:p14="http://schemas.microsoft.com/office/powerpoint/2010/main" val="353105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43B49-2883-FEE9-D68B-7853D8DB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0E308-FB95-1847-4545-E35BDD11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4FDFC3D-58B4-74DF-FEB2-7BFF03B4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74" y="1567022"/>
            <a:ext cx="6508526" cy="44275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4F8668-CD8D-7629-027A-18B71D50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</a:t>
            </a:r>
            <a:r>
              <a:rPr lang="en-US" dirty="0">
                <a:sym typeface="Wingdings" pitchFamily="2" charset="2"/>
              </a:rPr>
              <a:t>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898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2882</TotalTime>
  <Words>840</Words>
  <Application>Microsoft Macintosh PowerPoint</Application>
  <PresentationFormat>Widescreen</PresentationFormat>
  <Paragraphs>134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Franklin Gothic Book</vt:lpstr>
      <vt:lpstr>Crop</vt:lpstr>
      <vt:lpstr>Event driven machine learning</vt:lpstr>
      <vt:lpstr>Why you should be interested</vt:lpstr>
      <vt:lpstr>Natan Mish</vt:lpstr>
      <vt:lpstr>Agenda</vt:lpstr>
      <vt:lpstr>DISCLAIMER</vt:lpstr>
      <vt:lpstr>Not sure about the cookies, but I promise the memes will get better…</vt:lpstr>
      <vt:lpstr>What is Event Driven Architecture?</vt:lpstr>
      <vt:lpstr>Reactive traits</vt:lpstr>
      <vt:lpstr>Events  Messages</vt:lpstr>
      <vt:lpstr>Events  Messages</vt:lpstr>
      <vt:lpstr>PowerPoint Presentation</vt:lpstr>
      <vt:lpstr>PowerPoint Presentation</vt:lpstr>
      <vt:lpstr>PowerPoint Presentation</vt:lpstr>
      <vt:lpstr>Function as a Service</vt:lpstr>
      <vt:lpstr>Standard Machine Learning System</vt:lpstr>
      <vt:lpstr>Use Case I: Online Inference using FaaS</vt:lpstr>
      <vt:lpstr>Use Case II: Online/Continual/Incremental Learning</vt:lpstr>
      <vt:lpstr>Online/Continual/Incremental Learning</vt:lpstr>
      <vt:lpstr>Serverless</vt:lpstr>
      <vt:lpstr>Common pitfalls and how to avoid them</vt:lpstr>
      <vt:lpstr>Common pitfalls and how to avoid them</vt:lpstr>
      <vt:lpstr>Common pitfalls and how to avoid them</vt:lpstr>
      <vt:lpstr>Mini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driven machine learning</dc:title>
  <dc:creator>Mish, Natan</dc:creator>
  <cp:lastModifiedBy>Mish, Natan</cp:lastModifiedBy>
  <cp:revision>37</cp:revision>
  <dcterms:created xsi:type="dcterms:W3CDTF">2023-05-10T17:17:39Z</dcterms:created>
  <dcterms:modified xsi:type="dcterms:W3CDTF">2023-05-24T16:28:51Z</dcterms:modified>
</cp:coreProperties>
</file>